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62" r:id="rId6"/>
    <p:sldId id="260" r:id="rId7"/>
    <p:sldId id="263" r:id="rId8"/>
    <p:sldId id="274" r:id="rId9"/>
    <p:sldId id="264" r:id="rId10"/>
    <p:sldId id="265" r:id="rId11"/>
    <p:sldId id="268" r:id="rId12"/>
    <p:sldId id="266" r:id="rId13"/>
    <p:sldId id="267" r:id="rId14"/>
    <p:sldId id="271" r:id="rId15"/>
    <p:sldId id="273" r:id="rId16"/>
    <p:sldId id="272"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2613065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3837849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1505633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4264348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386411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9B3C93-3175-4978-BA96-DB3CFEB2F04B}" type="datetimeFigureOut">
              <a:rPr lang="ru-RU" smtClean="0"/>
              <a:t>17.11.2022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2868849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9B3C93-3175-4978-BA96-DB3CFEB2F04B}" type="datetimeFigureOut">
              <a:rPr lang="ru-RU" smtClean="0"/>
              <a:t>17.11.2022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3721930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9B3C93-3175-4978-BA96-DB3CFEB2F04B}" type="datetimeFigureOut">
              <a:rPr lang="ru-RU" smtClean="0"/>
              <a:t>17.11.2022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1209160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9B3C93-3175-4978-BA96-DB3CFEB2F04B}" type="datetimeFigureOut">
              <a:rPr lang="ru-RU" smtClean="0"/>
              <a:t>17.11.2022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3278958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E9B3C93-3175-4978-BA96-DB3CFEB2F04B}" type="datetimeFigureOut">
              <a:rPr lang="ru-RU" smtClean="0"/>
              <a:t>17.11.2022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2382570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E9B3C93-3175-4978-BA96-DB3CFEB2F04B}" type="datetimeFigureOut">
              <a:rPr lang="ru-RU" smtClean="0"/>
              <a:t>17.11.2022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D75B620-F3E8-4C4F-A4A8-AACEC48A4F41}" type="slidenum">
              <a:rPr lang="ru-RU" smtClean="0"/>
              <a:t>‹#›</a:t>
            </a:fld>
            <a:endParaRPr lang="ru-RU"/>
          </a:p>
        </p:txBody>
      </p:sp>
    </p:spTree>
    <p:extLst>
      <p:ext uri="{BB962C8B-B14F-4D97-AF65-F5344CB8AC3E}">
        <p14:creationId xmlns:p14="http://schemas.microsoft.com/office/powerpoint/2010/main" val="435192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B3C93-3175-4978-BA96-DB3CFEB2F04B}" type="datetimeFigureOut">
              <a:rPr lang="ru-RU" smtClean="0"/>
              <a:t>17.11.2022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5B620-F3E8-4C4F-A4A8-AACEC48A4F41}" type="slidenum">
              <a:rPr lang="ru-RU" smtClean="0"/>
              <a:t>‹#›</a:t>
            </a:fld>
            <a:endParaRPr lang="ru-RU"/>
          </a:p>
        </p:txBody>
      </p:sp>
    </p:spTree>
    <p:extLst>
      <p:ext uri="{BB962C8B-B14F-4D97-AF65-F5344CB8AC3E}">
        <p14:creationId xmlns:p14="http://schemas.microsoft.com/office/powerpoint/2010/main" val="2956075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Diagnostics of political situations</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2937991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700" dirty="0" smtClean="0"/>
              <a:t>Differences in the degree of formalization of indicators describing the condition of the diagnosed object are proposed to be analyzed in three ways:</a:t>
            </a:r>
            <a:endParaRPr lang="ru-RU" dirty="0"/>
          </a:p>
        </p:txBody>
      </p:sp>
      <p:sp>
        <p:nvSpPr>
          <p:cNvPr id="3" name="Объект 2"/>
          <p:cNvSpPr>
            <a:spLocks noGrp="1"/>
          </p:cNvSpPr>
          <p:nvPr>
            <p:ph idx="1"/>
          </p:nvPr>
        </p:nvSpPr>
        <p:spPr/>
        <p:txBody>
          <a:bodyPr>
            <a:normAutofit/>
          </a:bodyPr>
          <a:lstStyle/>
          <a:p>
            <a:r>
              <a:rPr lang="en-US" sz="3600" dirty="0" smtClean="0"/>
              <a:t>a) use indicators and formalized procedures in all operations;</a:t>
            </a:r>
          </a:p>
          <a:p>
            <a:endParaRPr lang="en-US" sz="3600" dirty="0" smtClean="0"/>
          </a:p>
          <a:p>
            <a:r>
              <a:rPr lang="en-US" sz="3600" dirty="0" smtClean="0"/>
              <a:t>b) apply indicators and formalized procedures!</a:t>
            </a:r>
          </a:p>
          <a:p>
            <a:r>
              <a:rPr lang="en-US" sz="3600" dirty="0" smtClean="0"/>
              <a:t>only on individual operations;</a:t>
            </a:r>
          </a:p>
          <a:p>
            <a:endParaRPr lang="en-US" sz="3600" dirty="0" smtClean="0"/>
          </a:p>
          <a:p>
            <a:r>
              <a:rPr lang="en-US" sz="3600" dirty="0" smtClean="0"/>
              <a:t>c) refusal to use indicators and formalized procedures.</a:t>
            </a:r>
            <a:endParaRPr lang="ru-RU" sz="3600" dirty="0"/>
          </a:p>
        </p:txBody>
      </p:sp>
    </p:spTree>
    <p:extLst>
      <p:ext uri="{BB962C8B-B14F-4D97-AF65-F5344CB8AC3E}">
        <p14:creationId xmlns:p14="http://schemas.microsoft.com/office/powerpoint/2010/main" val="1112721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83577" y="335846"/>
            <a:ext cx="11157438" cy="6632585"/>
          </a:xfrm>
          <a:prstGeom prst="rect">
            <a:avLst/>
          </a:prstGeom>
        </p:spPr>
        <p:txBody>
          <a:bodyPr wrap="square">
            <a:spAutoFit/>
          </a:bodyPr>
          <a:lstStyle/>
          <a:p>
            <a:r>
              <a:rPr lang="ru-RU" sz="2500" dirty="0" err="1" smtClean="0"/>
              <a:t>According</a:t>
            </a:r>
            <a:r>
              <a:rPr lang="ru-RU" sz="2500" dirty="0" smtClean="0"/>
              <a:t> </a:t>
            </a:r>
            <a:r>
              <a:rPr lang="ru-RU" sz="2500" dirty="0" err="1" smtClean="0"/>
              <a:t>to</a:t>
            </a:r>
            <a:r>
              <a:rPr lang="ru-RU" sz="2500" dirty="0" smtClean="0"/>
              <a:t> </a:t>
            </a:r>
            <a:r>
              <a:rPr lang="ru-RU" sz="2500" dirty="0" err="1" smtClean="0"/>
              <a:t>the</a:t>
            </a:r>
            <a:r>
              <a:rPr lang="ru-RU" sz="2500" dirty="0" smtClean="0"/>
              <a:t> </a:t>
            </a:r>
            <a:r>
              <a:rPr lang="ru-RU" sz="2500" dirty="0" err="1" smtClean="0"/>
              <a:t>type</a:t>
            </a:r>
            <a:r>
              <a:rPr lang="ru-RU" sz="2500" dirty="0" smtClean="0"/>
              <a:t> </a:t>
            </a:r>
            <a:r>
              <a:rPr lang="ru-RU" sz="2500" dirty="0" err="1" smtClean="0"/>
              <a:t>of</a:t>
            </a:r>
            <a:r>
              <a:rPr lang="ru-RU" sz="2500" dirty="0" smtClean="0"/>
              <a:t> </a:t>
            </a:r>
            <a:r>
              <a:rPr lang="ru-RU" sz="2500" dirty="0" err="1" smtClean="0"/>
              <a:t>information</a:t>
            </a:r>
            <a:r>
              <a:rPr lang="ru-RU" sz="2500" dirty="0" smtClean="0"/>
              <a:t> </a:t>
            </a:r>
            <a:r>
              <a:rPr lang="ru-RU" sz="2500" dirty="0" err="1" smtClean="0"/>
              <a:t>received</a:t>
            </a:r>
            <a:r>
              <a:rPr lang="ru-RU" sz="2500" dirty="0" smtClean="0"/>
              <a:t> </a:t>
            </a:r>
            <a:r>
              <a:rPr lang="ru-RU" sz="2500" dirty="0" err="1" smtClean="0"/>
              <a:t>from</a:t>
            </a:r>
            <a:r>
              <a:rPr lang="ru-RU" sz="2500" dirty="0" smtClean="0"/>
              <a:t> </a:t>
            </a:r>
            <a:r>
              <a:rPr lang="ru-RU" sz="2500" dirty="0" err="1" smtClean="0"/>
              <a:t>the</a:t>
            </a:r>
            <a:r>
              <a:rPr lang="ru-RU" sz="2500" dirty="0" smtClean="0"/>
              <a:t> </a:t>
            </a:r>
            <a:r>
              <a:rPr lang="ru-RU" sz="2500" dirty="0" err="1" smtClean="0"/>
              <a:t>managed</a:t>
            </a:r>
            <a:r>
              <a:rPr lang="ru-RU" sz="2500" dirty="0" smtClean="0"/>
              <a:t> </a:t>
            </a:r>
            <a:r>
              <a:rPr lang="ru-RU" sz="2500" dirty="0" err="1" smtClean="0"/>
              <a:t>object</a:t>
            </a:r>
            <a:r>
              <a:rPr lang="ru-RU" sz="2500" dirty="0" smtClean="0"/>
              <a:t>, </a:t>
            </a:r>
            <a:r>
              <a:rPr lang="ru-RU" sz="2500" dirty="0" err="1" smtClean="0"/>
              <a:t>classification</a:t>
            </a:r>
            <a:r>
              <a:rPr lang="ru-RU" sz="2500" dirty="0" smtClean="0"/>
              <a:t> </a:t>
            </a:r>
            <a:r>
              <a:rPr lang="ru-RU" sz="2500" dirty="0" err="1" smtClean="0"/>
              <a:t>is</a:t>
            </a:r>
            <a:r>
              <a:rPr lang="ru-RU" sz="2500" dirty="0" smtClean="0"/>
              <a:t> </a:t>
            </a:r>
            <a:r>
              <a:rPr lang="ru-RU" sz="2500" dirty="0" err="1" smtClean="0"/>
              <a:t>possible</a:t>
            </a:r>
            <a:r>
              <a:rPr lang="ru-RU" sz="2500" dirty="0" smtClean="0"/>
              <a:t> </a:t>
            </a:r>
            <a:r>
              <a:rPr lang="ru-RU" sz="2500" dirty="0" err="1" smtClean="0"/>
              <a:t>based</a:t>
            </a:r>
            <a:r>
              <a:rPr lang="ru-RU" sz="2500" dirty="0" smtClean="0"/>
              <a:t> </a:t>
            </a:r>
            <a:r>
              <a:rPr lang="ru-RU" sz="2500" dirty="0" err="1" smtClean="0"/>
              <a:t>on</a:t>
            </a:r>
            <a:r>
              <a:rPr lang="ru-RU" sz="2500" dirty="0" smtClean="0"/>
              <a:t> </a:t>
            </a:r>
            <a:r>
              <a:rPr lang="ru-RU" sz="2500" dirty="0" err="1" smtClean="0"/>
              <a:t>the</a:t>
            </a:r>
            <a:r>
              <a:rPr lang="ru-RU" sz="2500" dirty="0" smtClean="0"/>
              <a:t> </a:t>
            </a:r>
            <a:r>
              <a:rPr lang="ru-RU" sz="2500" dirty="0" err="1" smtClean="0"/>
              <a:t>use</a:t>
            </a:r>
            <a:r>
              <a:rPr lang="ru-RU" sz="2500" dirty="0" smtClean="0"/>
              <a:t> </a:t>
            </a:r>
            <a:r>
              <a:rPr lang="ru-RU" sz="2500" dirty="0" err="1" smtClean="0"/>
              <a:t>of</a:t>
            </a:r>
            <a:r>
              <a:rPr lang="ru-RU" sz="2500" dirty="0" smtClean="0"/>
              <a:t> </a:t>
            </a:r>
            <a:r>
              <a:rPr lang="ru-RU" sz="2500" dirty="0" err="1" smtClean="0"/>
              <a:t>objective</a:t>
            </a:r>
            <a:r>
              <a:rPr lang="ru-RU" sz="2500" dirty="0" smtClean="0"/>
              <a:t> </a:t>
            </a:r>
            <a:r>
              <a:rPr lang="ru-RU" sz="2500" dirty="0" err="1" smtClean="0"/>
              <a:t>or</a:t>
            </a:r>
            <a:r>
              <a:rPr lang="ru-RU" sz="2500" dirty="0" smtClean="0"/>
              <a:t> </a:t>
            </a:r>
            <a:r>
              <a:rPr lang="ru-RU" sz="2500" dirty="0" err="1" smtClean="0"/>
              <a:t>subjective</a:t>
            </a:r>
            <a:r>
              <a:rPr lang="ru-RU" sz="2500" dirty="0" smtClean="0"/>
              <a:t> </a:t>
            </a:r>
            <a:r>
              <a:rPr lang="ru-RU" sz="2500" dirty="0" err="1" smtClean="0"/>
              <a:t>information</a:t>
            </a:r>
            <a:r>
              <a:rPr lang="ru-RU" sz="2500" dirty="0" smtClean="0"/>
              <a:t>. </a:t>
            </a:r>
            <a:r>
              <a:rPr lang="ru-RU" sz="2500" dirty="0" err="1" smtClean="0"/>
              <a:t>Most</a:t>
            </a:r>
            <a:r>
              <a:rPr lang="ru-RU" sz="2500" dirty="0" smtClean="0"/>
              <a:t> </a:t>
            </a:r>
            <a:r>
              <a:rPr lang="ru-RU" sz="2500" dirty="0" err="1" smtClean="0"/>
              <a:t>often</a:t>
            </a:r>
            <a:r>
              <a:rPr lang="ru-RU" sz="2500" dirty="0" smtClean="0"/>
              <a:t>, </a:t>
            </a:r>
            <a:r>
              <a:rPr lang="ru-RU" sz="2500" dirty="0" err="1" smtClean="0"/>
              <a:t>subjective</a:t>
            </a:r>
            <a:r>
              <a:rPr lang="ru-RU" sz="2500" dirty="0" smtClean="0"/>
              <a:t> </a:t>
            </a:r>
            <a:r>
              <a:rPr lang="ru-RU" sz="2500" dirty="0" err="1" smtClean="0"/>
              <a:t>and</a:t>
            </a:r>
            <a:r>
              <a:rPr lang="ru-RU" sz="2500" dirty="0" smtClean="0"/>
              <a:t> </a:t>
            </a:r>
            <a:r>
              <a:rPr lang="ru-RU" sz="2500" dirty="0" err="1" smtClean="0"/>
              <a:t>objective</a:t>
            </a:r>
            <a:r>
              <a:rPr lang="ru-RU" sz="2500" dirty="0" smtClean="0"/>
              <a:t> </a:t>
            </a:r>
            <a:r>
              <a:rPr lang="ru-RU" sz="2500" dirty="0" err="1" smtClean="0"/>
              <a:t>information</a:t>
            </a:r>
            <a:r>
              <a:rPr lang="ru-RU" sz="2500" dirty="0" smtClean="0"/>
              <a:t> </a:t>
            </a:r>
            <a:r>
              <a:rPr lang="ru-RU" sz="2500" dirty="0" err="1" smtClean="0"/>
              <a:t>is</a:t>
            </a:r>
            <a:r>
              <a:rPr lang="ru-RU" sz="2500" dirty="0" smtClean="0"/>
              <a:t> </a:t>
            </a:r>
            <a:r>
              <a:rPr lang="ru-RU" sz="2500" dirty="0" err="1" smtClean="0"/>
              <a:t>used</a:t>
            </a:r>
            <a:r>
              <a:rPr lang="ru-RU" sz="2500" dirty="0" smtClean="0"/>
              <a:t> </a:t>
            </a:r>
            <a:r>
              <a:rPr lang="ru-RU" sz="2500" dirty="0" err="1" smtClean="0"/>
              <a:t>in</a:t>
            </a:r>
            <a:r>
              <a:rPr lang="ru-RU" sz="2500" dirty="0" smtClean="0"/>
              <a:t> a </a:t>
            </a:r>
            <a:r>
              <a:rPr lang="ru-RU" sz="2500" dirty="0" err="1" smtClean="0"/>
              <a:t>complex</a:t>
            </a:r>
            <a:r>
              <a:rPr lang="ru-RU" sz="2500" dirty="0" smtClean="0"/>
              <a:t>. </a:t>
            </a:r>
            <a:r>
              <a:rPr lang="ru-RU" sz="2500" dirty="0" err="1" smtClean="0"/>
              <a:t>Subjective</a:t>
            </a:r>
            <a:r>
              <a:rPr lang="ru-RU" sz="2500" dirty="0" smtClean="0"/>
              <a:t> </a:t>
            </a:r>
            <a:r>
              <a:rPr lang="ru-RU" sz="2500" dirty="0" err="1" smtClean="0"/>
              <a:t>information</a:t>
            </a:r>
            <a:r>
              <a:rPr lang="ru-RU" sz="2500" dirty="0" smtClean="0"/>
              <a:t> </a:t>
            </a:r>
            <a:r>
              <a:rPr lang="ru-RU" sz="2500" dirty="0" err="1" smtClean="0"/>
              <a:t>is</a:t>
            </a:r>
            <a:r>
              <a:rPr lang="ru-RU" sz="2500" dirty="0" smtClean="0"/>
              <a:t> </a:t>
            </a:r>
            <a:r>
              <a:rPr lang="ru-RU" sz="2500" dirty="0" err="1" smtClean="0"/>
              <a:t>collected</a:t>
            </a:r>
            <a:r>
              <a:rPr lang="ru-RU" sz="2500" dirty="0" smtClean="0"/>
              <a:t> </a:t>
            </a:r>
            <a:r>
              <a:rPr lang="ru-RU" sz="2500" dirty="0" err="1" smtClean="0"/>
              <a:t>by</a:t>
            </a:r>
            <a:r>
              <a:rPr lang="ru-RU" sz="2500" dirty="0" smtClean="0"/>
              <a:t> </a:t>
            </a:r>
            <a:r>
              <a:rPr lang="ru-RU" sz="2500" dirty="0" err="1" smtClean="0"/>
              <a:t>survey</a:t>
            </a:r>
            <a:r>
              <a:rPr lang="ru-RU" sz="2500" dirty="0" smtClean="0"/>
              <a:t> </a:t>
            </a:r>
            <a:r>
              <a:rPr lang="ru-RU" sz="2500" dirty="0" err="1" smtClean="0"/>
              <a:t>methods</a:t>
            </a:r>
            <a:r>
              <a:rPr lang="ru-RU" sz="2500" dirty="0" smtClean="0"/>
              <a:t> (</a:t>
            </a:r>
            <a:r>
              <a:rPr lang="ru-RU" sz="2500" dirty="0" err="1" smtClean="0"/>
              <a:t>questionnaire</a:t>
            </a:r>
            <a:r>
              <a:rPr lang="ru-RU" sz="2500" dirty="0" smtClean="0"/>
              <a:t>, </a:t>
            </a:r>
            <a:r>
              <a:rPr lang="ru-RU" sz="2500" dirty="0" err="1" smtClean="0"/>
              <a:t>interviewing</a:t>
            </a:r>
            <a:r>
              <a:rPr lang="ru-RU" sz="2500" dirty="0" smtClean="0"/>
              <a:t>, </a:t>
            </a:r>
            <a:r>
              <a:rPr lang="ru-RU" sz="2500" dirty="0" err="1" smtClean="0"/>
              <a:t>expert</a:t>
            </a:r>
            <a:r>
              <a:rPr lang="ru-RU" sz="2500" dirty="0" smtClean="0"/>
              <a:t> </a:t>
            </a:r>
            <a:r>
              <a:rPr lang="ru-RU" sz="2500" dirty="0" err="1" smtClean="0"/>
              <a:t>survey</a:t>
            </a:r>
            <a:r>
              <a:rPr lang="ru-RU" sz="2500" dirty="0" smtClean="0"/>
              <a:t>), </a:t>
            </a:r>
            <a:r>
              <a:rPr lang="ru-RU" sz="2500" dirty="0" err="1" smtClean="0"/>
              <a:t>objective</a:t>
            </a:r>
            <a:r>
              <a:rPr lang="ru-RU" sz="2500" dirty="0" smtClean="0"/>
              <a:t> </a:t>
            </a:r>
            <a:r>
              <a:rPr lang="ru-RU" sz="2500" dirty="0" err="1" smtClean="0"/>
              <a:t>information</a:t>
            </a:r>
            <a:r>
              <a:rPr lang="ru-RU" sz="2500" dirty="0" smtClean="0"/>
              <a:t> </a:t>
            </a:r>
            <a:r>
              <a:rPr lang="ru-RU" sz="2500" dirty="0" err="1" smtClean="0"/>
              <a:t>is</a:t>
            </a:r>
            <a:r>
              <a:rPr lang="ru-RU" sz="2500" dirty="0" smtClean="0"/>
              <a:t> </a:t>
            </a:r>
            <a:r>
              <a:rPr lang="ru-RU" sz="2500" dirty="0" err="1" smtClean="0"/>
              <a:t>collected</a:t>
            </a:r>
            <a:r>
              <a:rPr lang="ru-RU" sz="2500" dirty="0" smtClean="0"/>
              <a:t> </a:t>
            </a:r>
            <a:r>
              <a:rPr lang="ru-RU" sz="2500" dirty="0" err="1" smtClean="0"/>
              <a:t>by</a:t>
            </a:r>
            <a:r>
              <a:rPr lang="ru-RU" sz="2500" dirty="0" smtClean="0"/>
              <a:t> </a:t>
            </a:r>
            <a:r>
              <a:rPr lang="ru-RU" sz="2500" dirty="0" err="1" smtClean="0"/>
              <a:t>statistical</a:t>
            </a:r>
            <a:r>
              <a:rPr lang="ru-RU" sz="2500" dirty="0" smtClean="0"/>
              <a:t> </a:t>
            </a:r>
            <a:r>
              <a:rPr lang="ru-RU" sz="2500" dirty="0" err="1" smtClean="0"/>
              <a:t>methods</a:t>
            </a:r>
            <a:r>
              <a:rPr lang="ru-RU" sz="2500" dirty="0" smtClean="0"/>
              <a:t> </a:t>
            </a:r>
            <a:r>
              <a:rPr lang="ru-RU" sz="2500" dirty="0" err="1" smtClean="0"/>
              <a:t>and</a:t>
            </a:r>
            <a:r>
              <a:rPr lang="ru-RU" sz="2500" dirty="0" smtClean="0"/>
              <a:t> </a:t>
            </a:r>
            <a:r>
              <a:rPr lang="ru-RU" sz="2500" dirty="0" err="1" smtClean="0"/>
              <a:t>using</a:t>
            </a:r>
            <a:r>
              <a:rPr lang="ru-RU" sz="2500" dirty="0" smtClean="0"/>
              <a:t> </a:t>
            </a:r>
            <a:r>
              <a:rPr lang="ru-RU" sz="2500" dirty="0" err="1" smtClean="0"/>
              <a:t>documentary</a:t>
            </a:r>
            <a:r>
              <a:rPr lang="ru-RU" sz="2500" dirty="0" smtClean="0"/>
              <a:t> </a:t>
            </a:r>
            <a:r>
              <a:rPr lang="ru-RU" sz="2500" dirty="0" err="1" smtClean="0"/>
              <a:t>sources</a:t>
            </a:r>
            <a:r>
              <a:rPr lang="ru-RU" sz="2500" dirty="0" smtClean="0"/>
              <a:t>. </a:t>
            </a:r>
            <a:r>
              <a:rPr lang="ru-RU" sz="2500" dirty="0" err="1" smtClean="0"/>
              <a:t>The</a:t>
            </a:r>
            <a:r>
              <a:rPr lang="ru-RU" sz="2500" dirty="0" smtClean="0"/>
              <a:t> </a:t>
            </a:r>
            <a:r>
              <a:rPr lang="ru-RU" sz="2500" dirty="0" err="1" smtClean="0"/>
              <a:t>methods</a:t>
            </a:r>
            <a:r>
              <a:rPr lang="ru-RU" sz="2500" dirty="0" smtClean="0"/>
              <a:t> </a:t>
            </a:r>
            <a:r>
              <a:rPr lang="ru-RU" sz="2500" dirty="0" err="1" smtClean="0"/>
              <a:t>of</a:t>
            </a:r>
            <a:r>
              <a:rPr lang="ru-RU" sz="2500" dirty="0" smtClean="0"/>
              <a:t> </a:t>
            </a:r>
            <a:r>
              <a:rPr lang="ru-RU" sz="2500" dirty="0" err="1" smtClean="0"/>
              <a:t>obtaining</a:t>
            </a:r>
            <a:r>
              <a:rPr lang="ru-RU" sz="2500" dirty="0" smtClean="0"/>
              <a:t> </a:t>
            </a:r>
            <a:r>
              <a:rPr lang="ru-RU" sz="2500" dirty="0" err="1" smtClean="0"/>
              <a:t>information</a:t>
            </a:r>
            <a:r>
              <a:rPr lang="ru-RU" sz="2500" dirty="0" smtClean="0"/>
              <a:t> </a:t>
            </a:r>
            <a:r>
              <a:rPr lang="ru-RU" sz="2500" dirty="0" err="1" smtClean="0"/>
              <a:t>are</a:t>
            </a:r>
            <a:r>
              <a:rPr lang="ru-RU" sz="2500" dirty="0" smtClean="0"/>
              <a:t> </a:t>
            </a:r>
            <a:r>
              <a:rPr lang="ru-RU" sz="2500" dirty="0" err="1" smtClean="0"/>
              <a:t>sufficiently</a:t>
            </a:r>
            <a:r>
              <a:rPr lang="ru-RU" sz="2500" dirty="0" smtClean="0"/>
              <a:t> </a:t>
            </a:r>
            <a:r>
              <a:rPr lang="ru-RU" sz="2500" dirty="0" err="1" smtClean="0"/>
              <a:t>developed</a:t>
            </a:r>
            <a:r>
              <a:rPr lang="ru-RU" sz="2500" dirty="0" smtClean="0"/>
              <a:t>. </a:t>
            </a:r>
            <a:r>
              <a:rPr lang="ru-RU" sz="2500" dirty="0" err="1" smtClean="0"/>
              <a:t>These</a:t>
            </a:r>
            <a:r>
              <a:rPr lang="ru-RU" sz="2500" dirty="0" smtClean="0"/>
              <a:t> </a:t>
            </a:r>
            <a:r>
              <a:rPr lang="ru-RU" sz="2500" dirty="0" err="1" smtClean="0"/>
              <a:t>are</a:t>
            </a:r>
            <a:r>
              <a:rPr lang="ru-RU" sz="2500" dirty="0" smtClean="0"/>
              <a:t>: </a:t>
            </a:r>
            <a:r>
              <a:rPr lang="ru-RU" sz="2500" dirty="0" err="1" smtClean="0"/>
              <a:t>expert</a:t>
            </a:r>
            <a:r>
              <a:rPr lang="ru-RU" sz="2500" dirty="0" smtClean="0"/>
              <a:t> </a:t>
            </a:r>
            <a:r>
              <a:rPr lang="ru-RU" sz="2500" dirty="0" err="1" smtClean="0"/>
              <a:t>assessments</a:t>
            </a:r>
            <a:r>
              <a:rPr lang="ru-RU" sz="2500" dirty="0" smtClean="0"/>
              <a:t>, </a:t>
            </a:r>
            <a:r>
              <a:rPr lang="ru-RU" sz="2500" dirty="0" err="1" smtClean="0"/>
              <a:t>tests</a:t>
            </a:r>
            <a:r>
              <a:rPr lang="ru-RU" sz="2500" dirty="0" smtClean="0"/>
              <a:t>, </a:t>
            </a:r>
            <a:r>
              <a:rPr lang="ru-RU" sz="2500" dirty="0" err="1" smtClean="0"/>
              <a:t>business</a:t>
            </a:r>
            <a:r>
              <a:rPr lang="ru-RU" sz="2500" dirty="0" smtClean="0"/>
              <a:t> </a:t>
            </a:r>
            <a:r>
              <a:rPr lang="ru-RU" sz="2500" dirty="0" err="1" smtClean="0"/>
              <a:t>games</a:t>
            </a:r>
            <a:r>
              <a:rPr lang="ru-RU" sz="2500" dirty="0" smtClean="0"/>
              <a:t>.</a:t>
            </a:r>
          </a:p>
          <a:p>
            <a:endParaRPr lang="ru-RU" sz="2500" dirty="0" smtClean="0"/>
          </a:p>
          <a:p>
            <a:r>
              <a:rPr lang="ru-RU" sz="2500" dirty="0" err="1" smtClean="0"/>
              <a:t>By</a:t>
            </a:r>
            <a:r>
              <a:rPr lang="ru-RU" sz="2500" dirty="0" smtClean="0"/>
              <a:t> </a:t>
            </a:r>
            <a:r>
              <a:rPr lang="ru-RU" sz="2500" dirty="0" err="1" smtClean="0"/>
              <a:t>function</a:t>
            </a:r>
            <a:r>
              <a:rPr lang="ru-RU" sz="2500" dirty="0" smtClean="0"/>
              <a:t> </a:t>
            </a:r>
            <a:r>
              <a:rPr lang="ru-RU" sz="2500" dirty="0" err="1" smtClean="0"/>
              <a:t>type</a:t>
            </a:r>
            <a:r>
              <a:rPr lang="ru-RU" sz="2500" dirty="0" smtClean="0"/>
              <a:t>. </a:t>
            </a:r>
            <a:r>
              <a:rPr lang="ru-RU" sz="2500" dirty="0" err="1" smtClean="0"/>
              <a:t>Transformations</a:t>
            </a:r>
            <a:r>
              <a:rPr lang="ru-RU" sz="2500" dirty="0" smtClean="0"/>
              <a:t> </a:t>
            </a:r>
            <a:r>
              <a:rPr lang="ru-RU" sz="2500" dirty="0" err="1" smtClean="0"/>
              <a:t>of</a:t>
            </a:r>
            <a:r>
              <a:rPr lang="ru-RU" sz="2500" dirty="0" smtClean="0"/>
              <a:t> a </a:t>
            </a:r>
            <a:r>
              <a:rPr lang="ru-RU" sz="2500" dirty="0" err="1" smtClean="0"/>
              <a:t>political</a:t>
            </a:r>
            <a:r>
              <a:rPr lang="ru-RU" sz="2500" dirty="0" smtClean="0"/>
              <a:t> </a:t>
            </a:r>
            <a:r>
              <a:rPr lang="ru-RU" sz="2500" dirty="0" err="1" smtClean="0"/>
              <a:t>organization</a:t>
            </a:r>
            <a:r>
              <a:rPr lang="ru-RU" sz="2500" dirty="0" smtClean="0"/>
              <a:t> </a:t>
            </a:r>
            <a:r>
              <a:rPr lang="ru-RU" sz="2500" dirty="0" err="1" smtClean="0"/>
              <a:t>are</a:t>
            </a:r>
            <a:r>
              <a:rPr lang="ru-RU" sz="2500" dirty="0" smtClean="0"/>
              <a:t> </a:t>
            </a:r>
            <a:r>
              <a:rPr lang="ru-RU" sz="2500" dirty="0" err="1" smtClean="0"/>
              <a:t>aimed</a:t>
            </a:r>
            <a:r>
              <a:rPr lang="ru-RU" sz="2500" dirty="0" smtClean="0"/>
              <a:t> </a:t>
            </a:r>
            <a:r>
              <a:rPr lang="ru-RU" sz="2500" dirty="0" err="1" smtClean="0"/>
              <a:t>at</a:t>
            </a:r>
            <a:r>
              <a:rPr lang="ru-RU" sz="2500" dirty="0" smtClean="0"/>
              <a:t> </a:t>
            </a:r>
            <a:r>
              <a:rPr lang="ru-RU" sz="2500" dirty="0" err="1" smtClean="0"/>
              <a:t>providing</a:t>
            </a:r>
            <a:r>
              <a:rPr lang="ru-RU" sz="2500" dirty="0" smtClean="0"/>
              <a:t> </a:t>
            </a:r>
            <a:r>
              <a:rPr lang="ru-RU" sz="2500" dirty="0" err="1" smtClean="0"/>
              <a:t>targeted</a:t>
            </a:r>
            <a:r>
              <a:rPr lang="ru-RU" sz="2500" dirty="0" smtClean="0"/>
              <a:t> </a:t>
            </a:r>
            <a:r>
              <a:rPr lang="ru-RU" sz="2500" dirty="0" err="1" smtClean="0"/>
              <a:t>or</a:t>
            </a:r>
            <a:r>
              <a:rPr lang="ru-RU" sz="2500" dirty="0" smtClean="0"/>
              <a:t> </a:t>
            </a:r>
            <a:r>
              <a:rPr lang="ru-RU" sz="2500" dirty="0" err="1" smtClean="0"/>
              <a:t>auxiliary</a:t>
            </a:r>
            <a:r>
              <a:rPr lang="ru-RU" sz="2500" dirty="0" smtClean="0"/>
              <a:t> </a:t>
            </a:r>
            <a:r>
              <a:rPr lang="ru-RU" sz="2500" dirty="0" err="1" smtClean="0"/>
              <a:t>functions</a:t>
            </a:r>
            <a:r>
              <a:rPr lang="ru-RU" sz="2500" dirty="0" smtClean="0"/>
              <a:t>. </a:t>
            </a:r>
            <a:r>
              <a:rPr lang="ru-RU" sz="2500" dirty="0" err="1" smtClean="0"/>
              <a:t>The</a:t>
            </a:r>
            <a:r>
              <a:rPr lang="ru-RU" sz="2500" dirty="0" smtClean="0"/>
              <a:t> </a:t>
            </a:r>
            <a:r>
              <a:rPr lang="ru-RU" sz="2500" dirty="0" err="1" smtClean="0"/>
              <a:t>main</a:t>
            </a:r>
            <a:r>
              <a:rPr lang="ru-RU" sz="2500" dirty="0" smtClean="0"/>
              <a:t> </a:t>
            </a:r>
            <a:r>
              <a:rPr lang="ru-RU" sz="2500" dirty="0" err="1" smtClean="0"/>
              <a:t>functions</a:t>
            </a:r>
            <a:r>
              <a:rPr lang="ru-RU" sz="2500" dirty="0" smtClean="0"/>
              <a:t> </a:t>
            </a:r>
            <a:r>
              <a:rPr lang="ru-RU" sz="2500" dirty="0" err="1" smtClean="0"/>
              <a:t>ensure</a:t>
            </a:r>
            <a:r>
              <a:rPr lang="ru-RU" sz="2500" dirty="0" smtClean="0"/>
              <a:t> </a:t>
            </a:r>
            <a:r>
              <a:rPr lang="ru-RU" sz="2500" dirty="0" err="1" smtClean="0"/>
              <a:t>the</a:t>
            </a:r>
            <a:r>
              <a:rPr lang="ru-RU" sz="2500" dirty="0" smtClean="0"/>
              <a:t> </a:t>
            </a:r>
            <a:r>
              <a:rPr lang="ru-RU" sz="2500" dirty="0" err="1" smtClean="0"/>
              <a:t>fulfillment</a:t>
            </a:r>
            <a:r>
              <a:rPr lang="ru-RU" sz="2500" dirty="0" smtClean="0"/>
              <a:t> </a:t>
            </a:r>
            <a:r>
              <a:rPr lang="ru-RU" sz="2500" dirty="0" err="1" smtClean="0"/>
              <a:t>of</a:t>
            </a:r>
            <a:r>
              <a:rPr lang="ru-RU" sz="2500" dirty="0" smtClean="0"/>
              <a:t> </a:t>
            </a:r>
            <a:r>
              <a:rPr lang="ru-RU" sz="2500" dirty="0" err="1" smtClean="0"/>
              <a:t>the</a:t>
            </a:r>
            <a:r>
              <a:rPr lang="ru-RU" sz="2500" dirty="0" smtClean="0"/>
              <a:t> </a:t>
            </a:r>
            <a:r>
              <a:rPr lang="ru-RU" sz="2500" dirty="0" err="1" smtClean="0"/>
              <a:t>tasks</a:t>
            </a:r>
            <a:r>
              <a:rPr lang="ru-RU" sz="2500" dirty="0" smtClean="0"/>
              <a:t> </a:t>
            </a:r>
            <a:r>
              <a:rPr lang="ru-RU" sz="2500" dirty="0" err="1" smtClean="0"/>
              <a:t>of</a:t>
            </a:r>
            <a:r>
              <a:rPr lang="ru-RU" sz="2500" dirty="0" smtClean="0"/>
              <a:t> </a:t>
            </a:r>
            <a:r>
              <a:rPr lang="ru-RU" sz="2500" dirty="0" err="1" smtClean="0"/>
              <a:t>designing</a:t>
            </a:r>
            <a:r>
              <a:rPr lang="ru-RU" sz="2500" dirty="0" smtClean="0"/>
              <a:t> </a:t>
            </a:r>
            <a:r>
              <a:rPr lang="ru-RU" sz="2500" dirty="0" err="1" smtClean="0"/>
              <a:t>the</a:t>
            </a:r>
            <a:r>
              <a:rPr lang="ru-RU" sz="2500" dirty="0" smtClean="0"/>
              <a:t> </a:t>
            </a:r>
            <a:r>
              <a:rPr lang="ru-RU" sz="2500" dirty="0" err="1" smtClean="0"/>
              <a:t>content</a:t>
            </a:r>
            <a:r>
              <a:rPr lang="ru-RU" sz="2500" dirty="0" smtClean="0"/>
              <a:t> </a:t>
            </a:r>
            <a:r>
              <a:rPr lang="ru-RU" sz="2500" dirty="0" err="1" smtClean="0"/>
              <a:t>of</a:t>
            </a:r>
            <a:r>
              <a:rPr lang="ru-RU" sz="2500" dirty="0" smtClean="0"/>
              <a:t> </a:t>
            </a:r>
            <a:r>
              <a:rPr lang="ru-RU" sz="2500" dirty="0" err="1" smtClean="0"/>
              <a:t>the</a:t>
            </a:r>
            <a:r>
              <a:rPr lang="ru-RU" sz="2500" dirty="0" smtClean="0"/>
              <a:t> </a:t>
            </a:r>
            <a:r>
              <a:rPr lang="ru-RU" sz="2500" dirty="0" err="1" smtClean="0"/>
              <a:t>activities</a:t>
            </a:r>
            <a:r>
              <a:rPr lang="ru-RU" sz="2500" dirty="0" smtClean="0"/>
              <a:t> </a:t>
            </a:r>
            <a:r>
              <a:rPr lang="ru-RU" sz="2500" dirty="0" err="1" smtClean="0"/>
              <a:t>of</a:t>
            </a:r>
            <a:r>
              <a:rPr lang="ru-RU" sz="2500" dirty="0" smtClean="0"/>
              <a:t> </a:t>
            </a:r>
            <a:r>
              <a:rPr lang="ru-RU" sz="2500" dirty="0" err="1" smtClean="0"/>
              <a:t>the</a:t>
            </a:r>
            <a:r>
              <a:rPr lang="ru-RU" sz="2500" dirty="0" smtClean="0"/>
              <a:t> </a:t>
            </a:r>
            <a:r>
              <a:rPr lang="ru-RU" sz="2500" dirty="0" err="1" smtClean="0"/>
              <a:t>political</a:t>
            </a:r>
            <a:r>
              <a:rPr lang="ru-RU" sz="2500" dirty="0" smtClean="0"/>
              <a:t> </a:t>
            </a:r>
            <a:r>
              <a:rPr lang="ru-RU" sz="2500" dirty="0" err="1" smtClean="0"/>
              <a:t>structure</a:t>
            </a:r>
            <a:r>
              <a:rPr lang="ru-RU" sz="2500" dirty="0" smtClean="0"/>
              <a:t> </a:t>
            </a:r>
            <a:r>
              <a:rPr lang="ru-RU" sz="2500" dirty="0" err="1" smtClean="0"/>
              <a:t>aimed</a:t>
            </a:r>
            <a:r>
              <a:rPr lang="ru-RU" sz="2500" dirty="0" smtClean="0"/>
              <a:t> </a:t>
            </a:r>
            <a:r>
              <a:rPr lang="ru-RU" sz="2500" dirty="0" err="1" smtClean="0"/>
              <a:t>at</a:t>
            </a:r>
            <a:r>
              <a:rPr lang="ru-RU" sz="2500" dirty="0" smtClean="0"/>
              <a:t> </a:t>
            </a:r>
            <a:r>
              <a:rPr lang="ru-RU" sz="2500" dirty="0" err="1" smtClean="0"/>
              <a:t>fulfilling</a:t>
            </a:r>
            <a:r>
              <a:rPr lang="ru-RU" sz="2500" dirty="0" smtClean="0"/>
              <a:t> </a:t>
            </a:r>
            <a:r>
              <a:rPr lang="ru-RU" sz="2500" dirty="0" err="1" smtClean="0"/>
              <a:t>the</a:t>
            </a:r>
            <a:r>
              <a:rPr lang="ru-RU" sz="2500" dirty="0" smtClean="0"/>
              <a:t> </a:t>
            </a:r>
            <a:r>
              <a:rPr lang="ru-RU" sz="2500" dirty="0" err="1" smtClean="0"/>
              <a:t>main</a:t>
            </a:r>
            <a:r>
              <a:rPr lang="ru-RU" sz="2500" dirty="0" smtClean="0"/>
              <a:t> </a:t>
            </a:r>
            <a:r>
              <a:rPr lang="ru-RU" sz="2500" dirty="0" err="1" smtClean="0"/>
              <a:t>goal</a:t>
            </a:r>
            <a:r>
              <a:rPr lang="ru-RU" sz="2500" dirty="0" smtClean="0"/>
              <a:t>; </a:t>
            </a:r>
            <a:r>
              <a:rPr lang="ru-RU" sz="2500" dirty="0" err="1" smtClean="0"/>
              <a:t>auxiliary</a:t>
            </a:r>
            <a:r>
              <a:rPr lang="ru-RU" sz="2500" dirty="0" smtClean="0"/>
              <a:t> </a:t>
            </a:r>
            <a:r>
              <a:rPr lang="ru-RU" sz="2500" dirty="0" err="1" smtClean="0"/>
              <a:t>functions</a:t>
            </a:r>
            <a:r>
              <a:rPr lang="ru-RU" sz="2500" dirty="0" smtClean="0"/>
              <a:t> </a:t>
            </a:r>
            <a:r>
              <a:rPr lang="ru-RU" sz="2500" dirty="0" err="1" smtClean="0"/>
              <a:t>perform</a:t>
            </a:r>
            <a:r>
              <a:rPr lang="ru-RU" sz="2500" dirty="0" smtClean="0"/>
              <a:t> </a:t>
            </a:r>
            <a:r>
              <a:rPr lang="ru-RU" sz="2500" dirty="0" err="1" smtClean="0"/>
              <a:t>the</a:t>
            </a:r>
            <a:r>
              <a:rPr lang="ru-RU" sz="2500" dirty="0" smtClean="0"/>
              <a:t> </a:t>
            </a:r>
            <a:r>
              <a:rPr lang="ru-RU" sz="2500" dirty="0" err="1" smtClean="0"/>
              <a:t>task</a:t>
            </a:r>
            <a:r>
              <a:rPr lang="ru-RU" sz="2500" dirty="0" smtClean="0"/>
              <a:t> </a:t>
            </a:r>
            <a:r>
              <a:rPr lang="ru-RU" sz="2500" dirty="0" err="1" smtClean="0"/>
              <a:t>of</a:t>
            </a:r>
            <a:r>
              <a:rPr lang="ru-RU" sz="2500" dirty="0" smtClean="0"/>
              <a:t> </a:t>
            </a:r>
            <a:r>
              <a:rPr lang="ru-RU" sz="2500" dirty="0" err="1" smtClean="0"/>
              <a:t>facilitating</a:t>
            </a:r>
            <a:r>
              <a:rPr lang="ru-RU" sz="2500" dirty="0" smtClean="0"/>
              <a:t> </a:t>
            </a:r>
            <a:r>
              <a:rPr lang="ru-RU" sz="2500" dirty="0" err="1" smtClean="0"/>
              <a:t>the</a:t>
            </a:r>
            <a:r>
              <a:rPr lang="ru-RU" sz="2500" dirty="0" smtClean="0"/>
              <a:t> </a:t>
            </a:r>
            <a:r>
              <a:rPr lang="ru-RU" sz="2500" dirty="0" err="1" smtClean="0"/>
              <a:t>implementation</a:t>
            </a:r>
            <a:r>
              <a:rPr lang="ru-RU" sz="2500" dirty="0" smtClean="0"/>
              <a:t> </a:t>
            </a:r>
            <a:r>
              <a:rPr lang="ru-RU" sz="2500" dirty="0" err="1" smtClean="0"/>
              <a:t>of</a:t>
            </a:r>
            <a:r>
              <a:rPr lang="ru-RU" sz="2500" dirty="0" smtClean="0"/>
              <a:t> </a:t>
            </a:r>
            <a:r>
              <a:rPr lang="ru-RU" sz="2500" dirty="0" err="1" smtClean="0"/>
              <a:t>basic</a:t>
            </a:r>
            <a:r>
              <a:rPr lang="ru-RU" sz="2500" dirty="0" smtClean="0"/>
              <a:t> </a:t>
            </a:r>
            <a:r>
              <a:rPr lang="ru-RU" sz="2500" dirty="0" err="1" smtClean="0"/>
              <a:t>procedures</a:t>
            </a:r>
            <a:r>
              <a:rPr lang="ru-RU" sz="2500" dirty="0" smtClean="0"/>
              <a:t>. </a:t>
            </a:r>
            <a:r>
              <a:rPr lang="ru-RU" sz="2500" dirty="0" err="1" smtClean="0"/>
              <a:t>For</a:t>
            </a:r>
            <a:r>
              <a:rPr lang="ru-RU" sz="2500" dirty="0" smtClean="0"/>
              <a:t> </a:t>
            </a:r>
            <a:r>
              <a:rPr lang="ru-RU" sz="2500" dirty="0" err="1" smtClean="0"/>
              <a:t>example</a:t>
            </a:r>
            <a:r>
              <a:rPr lang="ru-RU" sz="2500" dirty="0" smtClean="0"/>
              <a:t>, </a:t>
            </a:r>
            <a:r>
              <a:rPr lang="ru-RU" sz="2500" dirty="0" err="1" smtClean="0"/>
              <a:t>for</a:t>
            </a:r>
            <a:r>
              <a:rPr lang="ru-RU" sz="2500" dirty="0" smtClean="0"/>
              <a:t> a </a:t>
            </a:r>
            <a:r>
              <a:rPr lang="ru-RU" sz="2500" dirty="0" err="1" smtClean="0"/>
              <a:t>managed</a:t>
            </a:r>
            <a:r>
              <a:rPr lang="ru-RU" sz="2500" dirty="0" smtClean="0"/>
              <a:t> </a:t>
            </a:r>
            <a:r>
              <a:rPr lang="ru-RU" sz="2500" dirty="0" err="1" smtClean="0"/>
              <a:t>object</a:t>
            </a:r>
            <a:r>
              <a:rPr lang="ru-RU" sz="2500" dirty="0" smtClean="0"/>
              <a:t> </a:t>
            </a:r>
            <a:r>
              <a:rPr lang="ru-RU" sz="2500" dirty="0" err="1" smtClean="0"/>
              <a:t>that</a:t>
            </a:r>
            <a:r>
              <a:rPr lang="ru-RU" sz="2500" dirty="0" smtClean="0"/>
              <a:t> </a:t>
            </a:r>
            <a:r>
              <a:rPr lang="ru-RU" sz="2500" dirty="0" err="1" smtClean="0"/>
              <a:t>is</a:t>
            </a:r>
            <a:r>
              <a:rPr lang="ru-RU" sz="2500" dirty="0" smtClean="0"/>
              <a:t> a </a:t>
            </a:r>
            <a:r>
              <a:rPr lang="ru-RU" sz="2500" dirty="0" err="1" smtClean="0"/>
              <a:t>party</a:t>
            </a:r>
            <a:r>
              <a:rPr lang="ru-RU" sz="2500" dirty="0" smtClean="0"/>
              <a:t>, </a:t>
            </a:r>
            <a:r>
              <a:rPr lang="ru-RU" sz="2500" dirty="0" err="1" smtClean="0"/>
              <a:t>the</a:t>
            </a:r>
            <a:r>
              <a:rPr lang="ru-RU" sz="2500" dirty="0" smtClean="0"/>
              <a:t> </a:t>
            </a:r>
            <a:r>
              <a:rPr lang="ru-RU" sz="2500" dirty="0" err="1" smtClean="0"/>
              <a:t>main</a:t>
            </a:r>
            <a:r>
              <a:rPr lang="ru-RU" sz="2500" dirty="0" smtClean="0"/>
              <a:t> </a:t>
            </a:r>
            <a:r>
              <a:rPr lang="ru-RU" sz="2500" dirty="0" err="1" smtClean="0"/>
              <a:t>functions</a:t>
            </a:r>
            <a:r>
              <a:rPr lang="ru-RU" sz="2500" dirty="0" smtClean="0"/>
              <a:t> </a:t>
            </a:r>
            <a:r>
              <a:rPr lang="ru-RU" sz="2500" dirty="0" err="1" smtClean="0"/>
              <a:t>are</a:t>
            </a:r>
            <a:r>
              <a:rPr lang="ru-RU" sz="2500" dirty="0" smtClean="0"/>
              <a:t> </a:t>
            </a:r>
            <a:r>
              <a:rPr lang="ru-RU" sz="2500" dirty="0" err="1" smtClean="0"/>
              <a:t>aimed</a:t>
            </a:r>
            <a:r>
              <a:rPr lang="ru-RU" sz="2500" dirty="0" smtClean="0"/>
              <a:t> </a:t>
            </a:r>
            <a:r>
              <a:rPr lang="ru-RU" sz="2500" dirty="0" err="1" smtClean="0"/>
              <a:t>at</a:t>
            </a:r>
            <a:r>
              <a:rPr lang="ru-RU" sz="2500" dirty="0" smtClean="0"/>
              <a:t> </a:t>
            </a:r>
            <a:r>
              <a:rPr lang="ru-RU" sz="2500" dirty="0" err="1" smtClean="0"/>
              <a:t>providing</a:t>
            </a:r>
            <a:r>
              <a:rPr lang="ru-RU" sz="2500" dirty="0" smtClean="0"/>
              <a:t> </a:t>
            </a:r>
            <a:r>
              <a:rPr lang="ru-RU" sz="2500" dirty="0" err="1" smtClean="0"/>
              <a:t>organizational</a:t>
            </a:r>
            <a:r>
              <a:rPr lang="ru-RU" sz="2500" dirty="0" smtClean="0"/>
              <a:t> </a:t>
            </a:r>
            <a:r>
              <a:rPr lang="ru-RU" sz="2500" dirty="0" err="1" smtClean="0"/>
              <a:t>tasks</a:t>
            </a:r>
            <a:r>
              <a:rPr lang="ru-RU" sz="2500" dirty="0" smtClean="0"/>
              <a:t> </a:t>
            </a:r>
            <a:r>
              <a:rPr lang="ru-RU" sz="2500" dirty="0" err="1" smtClean="0"/>
              <a:t>of</a:t>
            </a:r>
            <a:r>
              <a:rPr lang="ru-RU" sz="2500" dirty="0" smtClean="0"/>
              <a:t> </a:t>
            </a:r>
            <a:r>
              <a:rPr lang="ru-RU" sz="2500" dirty="0" err="1" smtClean="0"/>
              <a:t>design</a:t>
            </a:r>
            <a:r>
              <a:rPr lang="ru-RU" sz="2500" dirty="0" smtClean="0"/>
              <a:t>, </a:t>
            </a:r>
            <a:r>
              <a:rPr lang="ru-RU" sz="2500" dirty="0" err="1" smtClean="0"/>
              <a:t>reconstruction</a:t>
            </a:r>
            <a:r>
              <a:rPr lang="ru-RU" sz="2500" dirty="0" smtClean="0"/>
              <a:t>, </a:t>
            </a:r>
            <a:r>
              <a:rPr lang="ru-RU" sz="2500" dirty="0" err="1" smtClean="0"/>
              <a:t>selection</a:t>
            </a:r>
            <a:r>
              <a:rPr lang="ru-RU" sz="2500" dirty="0" smtClean="0"/>
              <a:t> </a:t>
            </a:r>
            <a:r>
              <a:rPr lang="ru-RU" sz="2500" dirty="0" err="1" smtClean="0"/>
              <a:t>and</a:t>
            </a:r>
            <a:r>
              <a:rPr lang="ru-RU" sz="2500" dirty="0" smtClean="0"/>
              <a:t> </a:t>
            </a:r>
            <a:r>
              <a:rPr lang="ru-RU" sz="2500" dirty="0" err="1" smtClean="0"/>
              <a:t>placement</a:t>
            </a:r>
            <a:r>
              <a:rPr lang="ru-RU" sz="2500" dirty="0" smtClean="0"/>
              <a:t> </a:t>
            </a:r>
            <a:r>
              <a:rPr lang="ru-RU" sz="2500" dirty="0" err="1" smtClean="0"/>
              <a:t>of</a:t>
            </a:r>
            <a:r>
              <a:rPr lang="ru-RU" sz="2500" dirty="0" smtClean="0"/>
              <a:t> </a:t>
            </a:r>
            <a:r>
              <a:rPr lang="ru-RU" sz="2500" dirty="0" err="1" smtClean="0"/>
              <a:t>personnel</a:t>
            </a:r>
            <a:r>
              <a:rPr lang="ru-RU" sz="2500" dirty="0" smtClean="0"/>
              <a:t>, </a:t>
            </a:r>
            <a:r>
              <a:rPr lang="ru-RU" sz="2500" dirty="0" err="1" smtClean="0"/>
              <a:t>recruitment</a:t>
            </a:r>
            <a:r>
              <a:rPr lang="ru-RU" sz="2500" dirty="0" smtClean="0"/>
              <a:t> </a:t>
            </a:r>
            <a:r>
              <a:rPr lang="ru-RU" sz="2500" dirty="0" err="1" smtClean="0"/>
              <a:t>and</a:t>
            </a:r>
            <a:r>
              <a:rPr lang="ru-RU" sz="2500" dirty="0" smtClean="0"/>
              <a:t> </a:t>
            </a:r>
            <a:r>
              <a:rPr lang="ru-RU" sz="2500" dirty="0" err="1" smtClean="0"/>
              <a:t>reformation</a:t>
            </a:r>
            <a:r>
              <a:rPr lang="ru-RU" sz="2500" dirty="0" smtClean="0"/>
              <a:t> </a:t>
            </a:r>
            <a:r>
              <a:rPr lang="ru-RU" sz="2500" dirty="0" err="1" smtClean="0"/>
              <a:t>of</a:t>
            </a:r>
            <a:r>
              <a:rPr lang="ru-RU" sz="2500" dirty="0" smtClean="0"/>
              <a:t> </a:t>
            </a:r>
            <a:r>
              <a:rPr lang="ru-RU" sz="2500" dirty="0" err="1" smtClean="0"/>
              <a:t>its</a:t>
            </a:r>
            <a:r>
              <a:rPr lang="ru-RU" sz="2500" dirty="0" smtClean="0"/>
              <a:t> </a:t>
            </a:r>
            <a:r>
              <a:rPr lang="ru-RU" sz="2500" dirty="0" err="1" smtClean="0"/>
              <a:t>ranks</a:t>
            </a:r>
            <a:r>
              <a:rPr lang="ru-RU" sz="2500" dirty="0" smtClean="0"/>
              <a:t>. </a:t>
            </a:r>
            <a:r>
              <a:rPr lang="ru-RU" sz="2500" dirty="0" err="1" smtClean="0"/>
              <a:t>Auxiliary</a:t>
            </a:r>
            <a:r>
              <a:rPr lang="ru-RU" sz="2500" dirty="0" smtClean="0"/>
              <a:t> </a:t>
            </a:r>
            <a:r>
              <a:rPr lang="ru-RU" sz="2500" dirty="0" err="1" smtClean="0"/>
              <a:t>functions</a:t>
            </a:r>
            <a:r>
              <a:rPr lang="ru-RU" sz="2500" dirty="0" smtClean="0"/>
              <a:t> </a:t>
            </a:r>
            <a:r>
              <a:rPr lang="ru-RU" sz="2500" dirty="0" err="1" smtClean="0"/>
              <a:t>are</a:t>
            </a:r>
            <a:r>
              <a:rPr lang="ru-RU" sz="2500" dirty="0" smtClean="0"/>
              <a:t> </a:t>
            </a:r>
            <a:r>
              <a:rPr lang="ru-RU" sz="2500" dirty="0" err="1" smtClean="0"/>
              <a:t>aimed</a:t>
            </a:r>
            <a:r>
              <a:rPr lang="ru-RU" sz="2500" dirty="0" smtClean="0"/>
              <a:t> </a:t>
            </a:r>
            <a:r>
              <a:rPr lang="ru-RU" sz="2500" dirty="0" err="1" smtClean="0"/>
              <a:t>at</a:t>
            </a:r>
            <a:r>
              <a:rPr lang="ru-RU" sz="2500" dirty="0" smtClean="0"/>
              <a:t> </a:t>
            </a:r>
            <a:r>
              <a:rPr lang="ru-RU" sz="2500" dirty="0" err="1" smtClean="0"/>
              <a:t>improving</a:t>
            </a:r>
            <a:r>
              <a:rPr lang="ru-RU" sz="2500" dirty="0" smtClean="0"/>
              <a:t> </a:t>
            </a:r>
            <a:r>
              <a:rPr lang="ru-RU" sz="2500" dirty="0" err="1" smtClean="0"/>
              <a:t>the</a:t>
            </a:r>
            <a:r>
              <a:rPr lang="ru-RU" sz="2500" dirty="0" smtClean="0"/>
              <a:t> </a:t>
            </a:r>
            <a:r>
              <a:rPr lang="ru-RU" sz="2500" dirty="0" err="1" smtClean="0"/>
              <a:t>psychological</a:t>
            </a:r>
            <a:r>
              <a:rPr lang="ru-RU" sz="2500" dirty="0" smtClean="0"/>
              <a:t> </a:t>
            </a:r>
            <a:r>
              <a:rPr lang="ru-RU" sz="2500" dirty="0" err="1" smtClean="0"/>
              <a:t>climate</a:t>
            </a:r>
            <a:r>
              <a:rPr lang="ru-RU" sz="2500" dirty="0" smtClean="0"/>
              <a:t> </a:t>
            </a:r>
            <a:r>
              <a:rPr lang="ru-RU" sz="2500" dirty="0" err="1" smtClean="0"/>
              <a:t>in</a:t>
            </a:r>
            <a:r>
              <a:rPr lang="ru-RU" sz="2500" dirty="0" smtClean="0"/>
              <a:t> </a:t>
            </a:r>
            <a:r>
              <a:rPr lang="ru-RU" sz="2500" dirty="0" err="1" smtClean="0"/>
              <a:t>the</a:t>
            </a:r>
            <a:r>
              <a:rPr lang="ru-RU" sz="2500" dirty="0" smtClean="0"/>
              <a:t> </a:t>
            </a:r>
            <a:r>
              <a:rPr lang="ru-RU" sz="2500" dirty="0" err="1" smtClean="0"/>
              <a:t>political</a:t>
            </a:r>
            <a:r>
              <a:rPr lang="ru-RU" sz="2500" dirty="0" smtClean="0"/>
              <a:t> </a:t>
            </a:r>
            <a:r>
              <a:rPr lang="ru-RU" sz="2500" dirty="0" err="1" smtClean="0"/>
              <a:t>organization</a:t>
            </a:r>
            <a:r>
              <a:rPr lang="ru-RU" sz="2500" dirty="0" smtClean="0"/>
              <a:t>, </a:t>
            </a:r>
            <a:r>
              <a:rPr lang="ru-RU" sz="2500" dirty="0" err="1" smtClean="0"/>
              <a:t>logistical</a:t>
            </a:r>
            <a:r>
              <a:rPr lang="ru-RU" sz="2500" dirty="0" smtClean="0"/>
              <a:t> </a:t>
            </a:r>
            <a:r>
              <a:rPr lang="ru-RU" sz="2500" dirty="0" err="1" smtClean="0"/>
              <a:t>tasks</a:t>
            </a:r>
            <a:r>
              <a:rPr lang="ru-RU" sz="2500" dirty="0" smtClean="0"/>
              <a:t>, </a:t>
            </a:r>
            <a:r>
              <a:rPr lang="ru-RU" sz="2500" dirty="0" err="1" smtClean="0"/>
              <a:t>etc</a:t>
            </a:r>
            <a:r>
              <a:rPr lang="ru-RU" sz="2500" dirty="0" smtClean="0"/>
              <a:t>.</a:t>
            </a:r>
            <a:endParaRPr lang="ru-RU" sz="2500" dirty="0"/>
          </a:p>
        </p:txBody>
      </p:sp>
    </p:spTree>
    <p:extLst>
      <p:ext uri="{BB962C8B-B14F-4D97-AF65-F5344CB8AC3E}">
        <p14:creationId xmlns:p14="http://schemas.microsoft.com/office/powerpoint/2010/main" val="2881216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700" dirty="0" smtClean="0"/>
              <a:t>Individual politicians, political organizations, a fragment of political actions, political phenomena and processes, etc. can act as an object of description (diagnostics).</a:t>
            </a:r>
            <a:endParaRPr lang="ru-RU" dirty="0"/>
          </a:p>
        </p:txBody>
      </p:sp>
      <p:sp>
        <p:nvSpPr>
          <p:cNvPr id="3" name="Объект 2"/>
          <p:cNvSpPr>
            <a:spLocks noGrp="1"/>
          </p:cNvSpPr>
          <p:nvPr>
            <p:ph idx="1"/>
          </p:nvPr>
        </p:nvSpPr>
        <p:spPr>
          <a:xfrm>
            <a:off x="281353" y="1825624"/>
            <a:ext cx="11693769" cy="4689475"/>
          </a:xfrm>
        </p:spPr>
        <p:txBody>
          <a:bodyPr>
            <a:normAutofit fontScale="92500" lnSpcReduction="10000"/>
          </a:bodyPr>
          <a:lstStyle/>
          <a:p>
            <a:r>
              <a:rPr lang="en-US" dirty="0" smtClean="0"/>
              <a:t>The object of diagnostics of that sphere of political management, which is connected with the management of the structure of a political organization through the use of social science tools, is at the same time an object of social </a:t>
            </a:r>
            <a:r>
              <a:rPr lang="en-US" smtClean="0"/>
              <a:t>engineering.</a:t>
            </a:r>
          </a:p>
          <a:p>
            <a:r>
              <a:rPr lang="en-US" smtClean="0"/>
              <a:t>Under </a:t>
            </a:r>
            <a:r>
              <a:rPr lang="en-US" dirty="0" smtClean="0"/>
              <a:t>the broadest consideration, the managed object can be any activity related to ensuring or improving the functioning and development of the social and political organization of society, their subsystems and social institutions, and activities related to the development of means for this activity. Both an organization and a team of employees, including the process of their activities, can act as an object of diagnostics in narrower studies. </a:t>
            </a:r>
          </a:p>
          <a:p>
            <a:r>
              <a:rPr lang="en-US" dirty="0" smtClean="0"/>
              <a:t>From this we can conclude that the diagnostic object is, as a rule, a controlled political object. This is the main purpose of diagnostics — to determine the properties of the object of interest to the consultant for subsequent control influence on it.</a:t>
            </a:r>
            <a:endParaRPr lang="ru-RU" dirty="0"/>
          </a:p>
        </p:txBody>
      </p:sp>
    </p:spTree>
    <p:extLst>
      <p:ext uri="{BB962C8B-B14F-4D97-AF65-F5344CB8AC3E}">
        <p14:creationId xmlns:p14="http://schemas.microsoft.com/office/powerpoint/2010/main" val="3032957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Among the most frequently used sources for obtaining information about the state of an object of interest to a political consultant are</a:t>
            </a:r>
            <a:r>
              <a:rPr lang="en-US" dirty="0" smtClean="0"/>
              <a:t>:</a:t>
            </a:r>
            <a:endParaRPr lang="ru-RU" dirty="0"/>
          </a:p>
        </p:txBody>
      </p:sp>
      <p:sp>
        <p:nvSpPr>
          <p:cNvPr id="3" name="Объект 2"/>
          <p:cNvSpPr>
            <a:spLocks noGrp="1"/>
          </p:cNvSpPr>
          <p:nvPr>
            <p:ph idx="1"/>
          </p:nvPr>
        </p:nvSpPr>
        <p:spPr/>
        <p:txBody>
          <a:bodyPr/>
          <a:lstStyle/>
          <a:p>
            <a:pPr marL="0" indent="0">
              <a:buNone/>
            </a:pPr>
            <a:r>
              <a:rPr lang="en-US" dirty="0"/>
              <a:t>• the charter, instructions, activity programs, statements of political leaders and other documents that make up the portrait of a political organization;</a:t>
            </a:r>
          </a:p>
          <a:p>
            <a:pPr marL="0" indent="0">
              <a:buNone/>
            </a:pPr>
            <a:r>
              <a:rPr lang="en-US" dirty="0"/>
              <a:t>• combined methods of information collection, using both objective and subjective information;</a:t>
            </a:r>
          </a:p>
          <a:p>
            <a:pPr marL="0" indent="0">
              <a:buNone/>
            </a:pPr>
            <a:r>
              <a:rPr lang="en-US" dirty="0"/>
              <a:t>• standardized methods that </a:t>
            </a:r>
            <a:r>
              <a:rPr lang="en-US" dirty="0" err="1"/>
              <a:t>algorithmize</a:t>
            </a:r>
            <a:r>
              <a:rPr lang="en-US" dirty="0"/>
              <a:t> the entire process from collecting information to making decisions on political tasks;</a:t>
            </a:r>
          </a:p>
          <a:p>
            <a:pPr marL="0" indent="0">
              <a:buNone/>
            </a:pPr>
            <a:r>
              <a:rPr lang="en-US" dirty="0"/>
              <a:t>• methods developed by other sciences (economics, sociology, psychology, statistics, etc.).</a:t>
            </a:r>
            <a:endParaRPr lang="ru-RU" dirty="0"/>
          </a:p>
        </p:txBody>
      </p:sp>
    </p:spTree>
    <p:extLst>
      <p:ext uri="{BB962C8B-B14F-4D97-AF65-F5344CB8AC3E}">
        <p14:creationId xmlns:p14="http://schemas.microsoft.com/office/powerpoint/2010/main" val="104435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a:t>The system of diagnostics of a political object should be applied taking into account the following features:</a:t>
            </a:r>
            <a:endParaRPr lang="ru-RU" sz="3200" b="1" dirty="0"/>
          </a:p>
        </p:txBody>
      </p:sp>
      <p:sp>
        <p:nvSpPr>
          <p:cNvPr id="3" name="Объект 2"/>
          <p:cNvSpPr>
            <a:spLocks noGrp="1"/>
          </p:cNvSpPr>
          <p:nvPr>
            <p:ph idx="1"/>
          </p:nvPr>
        </p:nvSpPr>
        <p:spPr>
          <a:xfrm>
            <a:off x="219808" y="1825625"/>
            <a:ext cx="11728938" cy="4351338"/>
          </a:xfrm>
        </p:spPr>
        <p:txBody>
          <a:bodyPr>
            <a:normAutofit fontScale="85000" lnSpcReduction="20000"/>
          </a:bodyPr>
          <a:lstStyle/>
          <a:p>
            <a:pPr marL="0" indent="0">
              <a:buNone/>
            </a:pPr>
            <a:r>
              <a:rPr lang="en-US" dirty="0"/>
              <a:t>1. In political diagnostics, the information system gives an idea of an object as an integrity, and not as the sum of its disparate components. This requires the collection of strictly regulated information about a political object.</a:t>
            </a:r>
          </a:p>
          <a:p>
            <a:pPr marL="0" indent="0">
              <a:buNone/>
            </a:pPr>
            <a:r>
              <a:rPr lang="en-US" dirty="0"/>
              <a:t>2. An object in political diagnostics is described according to an initially defined strictly defined set of parameters, according to which it will be possible to build indices and indicators in the future.</a:t>
            </a:r>
          </a:p>
          <a:p>
            <a:pPr marL="0" indent="0">
              <a:buNone/>
            </a:pPr>
            <a:r>
              <a:rPr lang="en-US" dirty="0"/>
              <a:t>3. Political diagnostics is aimed at determining what is special about an object, that is, what distinguishes it from others, thereby predetermines the peculiarities of its behavior.</a:t>
            </a:r>
          </a:p>
          <a:p>
            <a:pPr marL="0" indent="0">
              <a:buNone/>
            </a:pPr>
            <a:r>
              <a:rPr lang="en-US" dirty="0"/>
              <a:t>4. Diagnostics carried out in relation to a political organization or political process is aimed at determining the nature and type of deviations of the object from the expected mode of operation.</a:t>
            </a:r>
          </a:p>
          <a:p>
            <a:pPr marL="0" indent="0">
              <a:buNone/>
            </a:pPr>
            <a:r>
              <a:rPr lang="en-US" dirty="0"/>
              <a:t>5. When conducting diagnostics of a political object, it is a prerequisite to take into account socio-political, scientific, organizational, material and other conditions affecting its condition during various periods of the functioning of the political object.</a:t>
            </a:r>
            <a:endParaRPr lang="ru-RU" dirty="0"/>
          </a:p>
        </p:txBody>
      </p:sp>
    </p:spTree>
    <p:extLst>
      <p:ext uri="{BB962C8B-B14F-4D97-AF65-F5344CB8AC3E}">
        <p14:creationId xmlns:p14="http://schemas.microsoft.com/office/powerpoint/2010/main" val="3966445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3708" y="2642333"/>
            <a:ext cx="10515600" cy="1325563"/>
          </a:xfrm>
        </p:spPr>
        <p:txBody>
          <a:bodyPr>
            <a:noAutofit/>
          </a:bodyPr>
          <a:lstStyle/>
          <a:p>
            <a:r>
              <a:rPr lang="en-US" sz="3200" dirty="0"/>
              <a:t>It is not uncommon for third-party political audit services to be involved to diagnose the political situation, political relations and the place of a particular political organization in them (from Lat. </a:t>
            </a:r>
            <a:r>
              <a:rPr lang="en-US" sz="3200" dirty="0" err="1"/>
              <a:t>auditus</a:t>
            </a:r>
            <a:r>
              <a:rPr lang="en-US" sz="3200" dirty="0"/>
              <a:t> — listening, listening, English audit). </a:t>
            </a:r>
            <a:r>
              <a:rPr lang="ru-RU" sz="3200" dirty="0" smtClean="0"/>
              <a:t/>
            </a:r>
            <a:br>
              <a:rPr lang="ru-RU" sz="3200" dirty="0" smtClean="0"/>
            </a:br>
            <a:r>
              <a:rPr lang="en-US" sz="3200" dirty="0" smtClean="0"/>
              <a:t>Political audit is an analysis, control of the political activities of an organization or the activities of a political organization as a whole by special audit firms. It is not uncommon for third-party political audit services to be involved to diagnose the political situation, political relations and the place of a particular political organization in them (from Lat. </a:t>
            </a:r>
            <a:r>
              <a:rPr lang="en-US" sz="3200" dirty="0" err="1" smtClean="0"/>
              <a:t>auditus</a:t>
            </a:r>
            <a:r>
              <a:rPr lang="en-US" sz="3200" dirty="0" smtClean="0"/>
              <a:t> — listening, listening, English audit). Political audit is an analysis, control of the political activities of an organization or the activities of a political organization as a whole by special audit firms.</a:t>
            </a:r>
            <a:endParaRPr lang="ru-RU" sz="3200" dirty="0"/>
          </a:p>
        </p:txBody>
      </p:sp>
    </p:spTree>
    <p:extLst>
      <p:ext uri="{BB962C8B-B14F-4D97-AF65-F5344CB8AC3E}">
        <p14:creationId xmlns:p14="http://schemas.microsoft.com/office/powerpoint/2010/main" val="1751765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Work on the diagnosis of the political situation and the state of political tension should be carried out in stages. Let 's highlight the main ones:</a:t>
            </a:r>
            <a:endParaRPr lang="ru-RU" sz="3200" dirty="0"/>
          </a:p>
        </p:txBody>
      </p:sp>
      <p:sp>
        <p:nvSpPr>
          <p:cNvPr id="3" name="Объект 2"/>
          <p:cNvSpPr>
            <a:spLocks noGrp="1"/>
          </p:cNvSpPr>
          <p:nvPr>
            <p:ph idx="1"/>
          </p:nvPr>
        </p:nvSpPr>
        <p:spPr/>
        <p:txBody>
          <a:bodyPr>
            <a:normAutofit fontScale="92500"/>
          </a:bodyPr>
          <a:lstStyle/>
          <a:p>
            <a:r>
              <a:rPr lang="en-US" dirty="0"/>
              <a:t>detection of undesirable processes in the development of political processes or structures;</a:t>
            </a:r>
          </a:p>
          <a:p>
            <a:r>
              <a:rPr lang="en-US" dirty="0" smtClean="0"/>
              <a:t>identification </a:t>
            </a:r>
            <a:r>
              <a:rPr lang="en-US" dirty="0"/>
              <a:t>and analysis of the causes of the unfavorable development of political organization, phenomena and processes in the political sphere;</a:t>
            </a:r>
          </a:p>
          <a:p>
            <a:r>
              <a:rPr lang="en-US" dirty="0" smtClean="0"/>
              <a:t>development and </a:t>
            </a:r>
            <a:r>
              <a:rPr lang="en-US" dirty="0"/>
              <a:t>implementation of measures to localize undesirable trends in the development of political organization, political relations and taking proactive actions;</a:t>
            </a:r>
          </a:p>
          <a:p>
            <a:r>
              <a:rPr lang="en-US" dirty="0" smtClean="0"/>
              <a:t>forecasting </a:t>
            </a:r>
            <a:r>
              <a:rPr lang="en-US" dirty="0"/>
              <a:t>future trends in the development of political processes;</a:t>
            </a:r>
          </a:p>
          <a:p>
            <a:r>
              <a:rPr lang="en-US" smtClean="0"/>
              <a:t>development </a:t>
            </a:r>
            <a:r>
              <a:rPr lang="en-US" dirty="0"/>
              <a:t>of recommendations to overcome the causes of deviant organizational behavior of the political structure.</a:t>
            </a:r>
            <a:endParaRPr lang="ru-RU" dirty="0"/>
          </a:p>
        </p:txBody>
      </p:sp>
    </p:spTree>
    <p:extLst>
      <p:ext uri="{BB962C8B-B14F-4D97-AF65-F5344CB8AC3E}">
        <p14:creationId xmlns:p14="http://schemas.microsoft.com/office/powerpoint/2010/main" val="1379128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469" y="193431"/>
            <a:ext cx="11154508" cy="6585438"/>
          </a:xfrm>
        </p:spPr>
        <p:txBody>
          <a:bodyPr>
            <a:noAutofit/>
          </a:bodyPr>
          <a:lstStyle/>
          <a:p>
            <a:r>
              <a:rPr lang="en-US" sz="3600" dirty="0" smtClean="0"/>
              <a:t>POLITICAL DIAGNOSTICS is the teaching of political science methods and principles of cognition of political phenomena and processes leading to the "diagnosis", a qualified assessment of the political situation. </a:t>
            </a:r>
            <a:br>
              <a:rPr lang="en-US" sz="3600" dirty="0" smtClean="0"/>
            </a:br>
            <a:r>
              <a:rPr lang="en-US" sz="3600" dirty="0" smtClean="0"/>
              <a:t>Political diagnostics is, firstly, the analysis of the state of subjects and processes of politics, the identification of problems of their functioning and development trends. Secondly, it is a set of principles and methods for establishing a political diagnosis, studying political processes. Political diagnostics can be general and private. </a:t>
            </a:r>
            <a:br>
              <a:rPr lang="en-US" sz="3600" dirty="0" smtClean="0"/>
            </a:br>
            <a:endParaRPr lang="ru-RU" sz="3600" dirty="0"/>
          </a:p>
        </p:txBody>
      </p:sp>
    </p:spTree>
    <p:extLst>
      <p:ext uri="{BB962C8B-B14F-4D97-AF65-F5344CB8AC3E}">
        <p14:creationId xmlns:p14="http://schemas.microsoft.com/office/powerpoint/2010/main" val="2888359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9069" y="2791802"/>
            <a:ext cx="10515600" cy="1325563"/>
          </a:xfrm>
        </p:spPr>
        <p:txBody>
          <a:bodyPr>
            <a:noAutofit/>
          </a:bodyPr>
          <a:lstStyle/>
          <a:p>
            <a:r>
              <a:rPr lang="en-US" sz="3200" dirty="0"/>
              <a:t>The result of the first is the problem field of the object being diagnosed, i.e. the scheme of the identified problems, taking into account their hierarchical significance. In this scheme, the starting political problem is highlighted, under which a private diagnosis is brought. </a:t>
            </a:r>
            <a:br>
              <a:rPr lang="en-US" sz="3200" dirty="0"/>
            </a:br>
            <a:r>
              <a:rPr lang="en-US" sz="3200" dirty="0"/>
              <a:t>A wide variety of techniques and methods borrowed from various social sciences are used to diagnose political: testing, surveys, observation, experimental research, document analysis, etc. In the arsenal of political diagnostics there are also special methods of individual social sciences (psychological diagnostics, social psychology, </a:t>
            </a:r>
            <a:r>
              <a:rPr lang="en-US" sz="3200" dirty="0" err="1"/>
              <a:t>sociometry</a:t>
            </a:r>
            <a:r>
              <a:rPr lang="en-US" sz="3200" dirty="0"/>
              <a:t>) and natural sciences (non-mathematical modeling, programming, statistical sampling, computer graphics, etc.). </a:t>
            </a:r>
            <a:endParaRPr lang="ru-RU" sz="3200" dirty="0"/>
          </a:p>
        </p:txBody>
      </p:sp>
    </p:spTree>
    <p:extLst>
      <p:ext uri="{BB962C8B-B14F-4D97-AF65-F5344CB8AC3E}">
        <p14:creationId xmlns:p14="http://schemas.microsoft.com/office/powerpoint/2010/main" val="3313252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7330" y="2598371"/>
            <a:ext cx="10515600" cy="1325563"/>
          </a:xfrm>
        </p:spPr>
        <p:txBody>
          <a:bodyPr>
            <a:noAutofit/>
          </a:bodyPr>
          <a:lstStyle/>
          <a:p>
            <a:r>
              <a:rPr lang="en-US" sz="2800" dirty="0" smtClean="0"/>
              <a:t>The political tension is based on dissatisfaction with the state and development of political relations. For her, politics is an end in itself, and other relations (social, economic, domestic and others) can be used as a means to escalate tensions and achieve political goals. For example, certain political forces (parties, elites, movements) escalate social tension in various ways, organize and provoke mass events (rallies, demonstrations, strikes), motivating this by the need to protect people's social interests. </a:t>
            </a:r>
            <a:r>
              <a:rPr lang="en-US" sz="2800" dirty="0"/>
              <a:t/>
            </a:r>
            <a:br>
              <a:rPr lang="en-US" sz="2800" dirty="0"/>
            </a:br>
            <a:r>
              <a:rPr lang="en-US" sz="2800" dirty="0"/>
              <a:t>At the same time, they seek to give real and imaginary problems a political character. But in reality, the main goal of all these events is to increase the political status of the organizers, i.e. a political goal. The political tension is based on dissatisfaction with the state and development of political relations. For her, politics is an end in itself, and other relations (social, economic, domestic and others) can be used as a means to escalate tensions and achieve political goals.</a:t>
            </a:r>
            <a:endParaRPr lang="ru-RU" sz="2800" dirty="0"/>
          </a:p>
        </p:txBody>
      </p:sp>
    </p:spTree>
    <p:extLst>
      <p:ext uri="{BB962C8B-B14F-4D97-AF65-F5344CB8AC3E}">
        <p14:creationId xmlns:p14="http://schemas.microsoft.com/office/powerpoint/2010/main" val="2254025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3562" y="2598371"/>
            <a:ext cx="10515600" cy="1325563"/>
          </a:xfrm>
        </p:spPr>
        <p:txBody>
          <a:bodyPr>
            <a:noAutofit/>
          </a:bodyPr>
          <a:lstStyle/>
          <a:p>
            <a:r>
              <a:rPr lang="en-US" sz="2200" dirty="0" smtClean="0"/>
              <a:t>In the political sphere, the concept of "diagnostics" is understood as the study of the political motives and causes of the behavior of an individual, a group; the search for social determinants of processes and phenomena occurring in the socio-political sphere. In the management of the political sphere, the process of forming specific means of obtaining information about objects located in the sphere of political interests of the subject of management is considered.</a:t>
            </a:r>
            <a:br>
              <a:rPr lang="en-US" sz="2200" dirty="0" smtClean="0"/>
            </a:br>
            <a:r>
              <a:rPr lang="en-US" sz="2200" dirty="0" smtClean="0"/>
              <a:t/>
            </a:r>
            <a:br>
              <a:rPr lang="en-US" sz="2200" dirty="0" smtClean="0"/>
            </a:br>
            <a:r>
              <a:rPr lang="en-US" sz="2200" dirty="0" smtClean="0"/>
              <a:t>Today, the term "political diagnostics" has not yet entered a wide scientific circulation, and politicians, pronouncing this expression, put different meanings into it. The term "political diagnostics" is not in any dictionary published in the country. The essence of political diagnostics consists in using various methods to analyze the political sphere, as well as in the presence of a public need to study it, predict the future state of the object.</a:t>
            </a:r>
            <a:br>
              <a:rPr lang="en-US" sz="2200" dirty="0" smtClean="0"/>
            </a:br>
            <a:r>
              <a:rPr lang="en-US" sz="2200" dirty="0" smtClean="0"/>
              <a:t/>
            </a:r>
            <a:br>
              <a:rPr lang="en-US" sz="2200" dirty="0" smtClean="0"/>
            </a:br>
            <a:r>
              <a:rPr lang="en-US" sz="2200" dirty="0" smtClean="0"/>
              <a:t>Political diagnostics is equal along with economic and social diagnostics. It is aimed at identifying a whole range of factors that characterize political systems, processes or phenomena. Sociological methods (surveys, expert assessments, observations, game analysis methods) are used as the main methods and methods of political diagnostics, and objective methods of analysis (statistical, document analysis) are used as additional methods, that is, this technology has many common methods and means of collecting information used by other sciences and disciplines.</a:t>
            </a:r>
            <a:endParaRPr lang="ru-RU" sz="2200" dirty="0"/>
          </a:p>
        </p:txBody>
      </p:sp>
    </p:spTree>
    <p:extLst>
      <p:ext uri="{BB962C8B-B14F-4D97-AF65-F5344CB8AC3E}">
        <p14:creationId xmlns:p14="http://schemas.microsoft.com/office/powerpoint/2010/main" val="42749375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826971"/>
            <a:ext cx="10515600" cy="1325563"/>
          </a:xfrm>
        </p:spPr>
        <p:txBody>
          <a:bodyPr>
            <a:noAutofit/>
          </a:bodyPr>
          <a:lstStyle/>
          <a:p>
            <a:r>
              <a:rPr lang="en-US" sz="2800" dirty="0" smtClean="0"/>
              <a:t>The essence of this tool is a complete description of social and/or political objects based on original methods. This group of specialists for the first time in domestic practice applied the concept of "diagnostics" as one of the types of information tools.</a:t>
            </a:r>
            <a:br>
              <a:rPr lang="en-US" sz="2800" dirty="0" smtClean="0"/>
            </a:br>
            <a:r>
              <a:rPr lang="en-US" sz="2800" dirty="0" smtClean="0"/>
              <a:t/>
            </a:r>
            <a:br>
              <a:rPr lang="en-US" sz="2800" dirty="0" smtClean="0"/>
            </a:br>
            <a:r>
              <a:rPr lang="en-US" sz="2800" dirty="0" smtClean="0"/>
              <a:t>The specificity of political diagnostics as a means of obtaining information consists in considering it as a process or a specific type of activity within the framework of management consulting related to the identification of "weak points" of political objects (political leaders and organizations) and processes of "pain points" of a political organization.</a:t>
            </a:r>
            <a:br>
              <a:rPr lang="en-US" sz="2800" dirty="0" smtClean="0"/>
            </a:br>
            <a:r>
              <a:rPr lang="en-US" sz="2800" dirty="0" smtClean="0"/>
              <a:t/>
            </a:r>
            <a:br>
              <a:rPr lang="en-US" sz="2800" dirty="0" smtClean="0"/>
            </a:br>
            <a:r>
              <a:rPr lang="en-US" sz="2800" dirty="0" smtClean="0"/>
              <a:t>The object of diagnostics is a controlled political object, and the scope of its application is the use of diagnostics in the monitoring system of the states of various controlled objects (mass media, political movements and leaders, political relations, etc.).</a:t>
            </a:r>
            <a:endParaRPr lang="ru-RU" sz="2800" dirty="0"/>
          </a:p>
        </p:txBody>
      </p:sp>
    </p:spTree>
    <p:extLst>
      <p:ext uri="{BB962C8B-B14F-4D97-AF65-F5344CB8AC3E}">
        <p14:creationId xmlns:p14="http://schemas.microsoft.com/office/powerpoint/2010/main" val="3677957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Measuring the state of the political situation and tension.</a:t>
            </a:r>
            <a:endParaRPr lang="ru-RU" dirty="0"/>
          </a:p>
        </p:txBody>
      </p:sp>
      <p:sp>
        <p:nvSpPr>
          <p:cNvPr id="3" name="Объект 2"/>
          <p:cNvSpPr>
            <a:spLocks noGrp="1"/>
          </p:cNvSpPr>
          <p:nvPr>
            <p:ph idx="1"/>
          </p:nvPr>
        </p:nvSpPr>
        <p:spPr/>
        <p:txBody>
          <a:bodyPr>
            <a:noAutofit/>
          </a:bodyPr>
          <a:lstStyle/>
          <a:p>
            <a:pPr marL="0" indent="0">
              <a:buNone/>
            </a:pPr>
            <a:r>
              <a:rPr lang="en-US" sz="2400" dirty="0"/>
              <a:t>D</a:t>
            </a:r>
            <a:r>
              <a:rPr lang="en-US" sz="2400" dirty="0" smtClean="0"/>
              <a:t>iagnostics of a political object (political situation, state of political tension) can be classified on the following grounds:</a:t>
            </a:r>
          </a:p>
          <a:p>
            <a:endParaRPr lang="en-US" sz="2400" dirty="0" smtClean="0"/>
          </a:p>
          <a:p>
            <a:r>
              <a:rPr lang="en-US" sz="2400" dirty="0" smtClean="0"/>
              <a:t>1. The degree of standardization and the level of </a:t>
            </a:r>
            <a:r>
              <a:rPr lang="en-US" sz="2400" dirty="0" err="1" smtClean="0"/>
              <a:t>algorithmization</a:t>
            </a:r>
            <a:r>
              <a:rPr lang="en-US" sz="2400" dirty="0" smtClean="0"/>
              <a:t> of the process of describing the state of the object.</a:t>
            </a:r>
          </a:p>
          <a:p>
            <a:r>
              <a:rPr lang="en-US" sz="2400" dirty="0" smtClean="0"/>
              <a:t>2. According to the level of formalization of indicators describing the condition of the object being diagnosed.</a:t>
            </a:r>
          </a:p>
          <a:p>
            <a:r>
              <a:rPr lang="en-US" sz="2400" dirty="0" smtClean="0"/>
              <a:t>3. The type and methods of obtaining information.</a:t>
            </a:r>
          </a:p>
          <a:p>
            <a:r>
              <a:rPr lang="en-US" sz="2400" dirty="0" smtClean="0"/>
              <a:t>4. The type of functions.</a:t>
            </a:r>
          </a:p>
          <a:p>
            <a:r>
              <a:rPr lang="en-US" sz="2400" dirty="0" smtClean="0"/>
              <a:t>5. To the object of description (diagnostics).</a:t>
            </a:r>
          </a:p>
          <a:p>
            <a:r>
              <a:rPr lang="en-US" sz="2400" dirty="0" smtClean="0"/>
              <a:t>6. According to the degree of validity and reliability of the information received.</a:t>
            </a:r>
            <a:endParaRPr lang="ru-RU" sz="2400" dirty="0"/>
          </a:p>
        </p:txBody>
      </p:sp>
    </p:spTree>
    <p:extLst>
      <p:ext uri="{BB962C8B-B14F-4D97-AF65-F5344CB8AC3E}">
        <p14:creationId xmlns:p14="http://schemas.microsoft.com/office/powerpoint/2010/main" val="1100464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signs of the object according to the marked classification grounds.</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Standardization and </a:t>
            </a:r>
            <a:r>
              <a:rPr lang="en-US" dirty="0" err="1"/>
              <a:t>algorithmization</a:t>
            </a:r>
            <a:r>
              <a:rPr lang="en-US" dirty="0"/>
              <a:t> of the process of describing the state of an object can be carried out according to the principle: </a:t>
            </a:r>
            <a:endParaRPr lang="en-US" dirty="0" smtClean="0"/>
          </a:p>
          <a:p>
            <a:pPr marL="514350" indent="-514350">
              <a:buAutoNum type="alphaLcParenR"/>
            </a:pPr>
            <a:r>
              <a:rPr lang="en-US" dirty="0" smtClean="0"/>
              <a:t>rigid </a:t>
            </a:r>
            <a:r>
              <a:rPr lang="en-US" dirty="0" err="1"/>
              <a:t>algorithmization</a:t>
            </a:r>
            <a:r>
              <a:rPr lang="en-US" dirty="0"/>
              <a:t>; </a:t>
            </a:r>
            <a:endParaRPr lang="en-US" dirty="0" smtClean="0"/>
          </a:p>
          <a:p>
            <a:pPr marL="514350" indent="-514350">
              <a:buAutoNum type="alphaLcParenR"/>
            </a:pPr>
            <a:r>
              <a:rPr lang="en-US" dirty="0" smtClean="0"/>
              <a:t>partial </a:t>
            </a:r>
            <a:r>
              <a:rPr lang="en-US" dirty="0" err="1"/>
              <a:t>algorithmization</a:t>
            </a:r>
            <a:r>
              <a:rPr lang="en-US" dirty="0"/>
              <a:t>; </a:t>
            </a:r>
            <a:endParaRPr lang="en-US" dirty="0" smtClean="0"/>
          </a:p>
          <a:p>
            <a:pPr marL="514350" indent="-514350">
              <a:buAutoNum type="alphaLcParenR"/>
            </a:pPr>
            <a:r>
              <a:rPr lang="en-US" dirty="0" smtClean="0"/>
              <a:t>weak </a:t>
            </a:r>
            <a:r>
              <a:rPr lang="en-US" dirty="0" err="1" smtClean="0"/>
              <a:t>algorithmization</a:t>
            </a:r>
            <a:r>
              <a:rPr lang="en-US" dirty="0" smtClean="0"/>
              <a:t>. </a:t>
            </a:r>
          </a:p>
          <a:p>
            <a:pPr marL="0" indent="0">
              <a:buNone/>
            </a:pPr>
            <a:endParaRPr lang="en-US"/>
          </a:p>
          <a:p>
            <a:pPr marL="0" indent="0">
              <a:buNone/>
            </a:pPr>
            <a:r>
              <a:rPr lang="en-US" smtClean="0"/>
              <a:t>Rigid </a:t>
            </a:r>
            <a:r>
              <a:rPr lang="en-US" dirty="0" err="1"/>
              <a:t>algorithmization</a:t>
            </a:r>
            <a:r>
              <a:rPr lang="en-US" dirty="0"/>
              <a:t> assumes that information about the state of a social object is standardized, formalized as much as possible, and the object is described in detail. Deviations from the sequence of procedures and violations of the established standard for performing operations should be practically not allowed. Such </a:t>
            </a:r>
            <a:r>
              <a:rPr lang="en-US" dirty="0" err="1"/>
              <a:t>algorithmization</a:t>
            </a:r>
            <a:r>
              <a:rPr lang="en-US" dirty="0"/>
              <a:t> gives a very high degree of adequacy of the description of the studied political object, since the influence of the diagnostician on the result of the description is minimal.</a:t>
            </a:r>
          </a:p>
          <a:p>
            <a:endParaRPr lang="ru-RU" dirty="0"/>
          </a:p>
        </p:txBody>
      </p:sp>
    </p:spTree>
    <p:extLst>
      <p:ext uri="{BB962C8B-B14F-4D97-AF65-F5344CB8AC3E}">
        <p14:creationId xmlns:p14="http://schemas.microsoft.com/office/powerpoint/2010/main" val="349304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T</a:t>
            </a:r>
            <a:r>
              <a:rPr lang="en-US" dirty="0" smtClean="0"/>
              <a:t>he signs of the object according to the marked classification grounds.</a:t>
            </a:r>
            <a:endParaRPr lang="ru-RU" dirty="0"/>
          </a:p>
        </p:txBody>
      </p:sp>
      <p:sp>
        <p:nvSpPr>
          <p:cNvPr id="3" name="Объект 2"/>
          <p:cNvSpPr>
            <a:spLocks noGrp="1"/>
          </p:cNvSpPr>
          <p:nvPr>
            <p:ph idx="1"/>
          </p:nvPr>
        </p:nvSpPr>
        <p:spPr>
          <a:xfrm>
            <a:off x="325315" y="1825625"/>
            <a:ext cx="11676185" cy="4830152"/>
          </a:xfrm>
        </p:spPr>
        <p:txBody>
          <a:bodyPr>
            <a:normAutofit/>
          </a:bodyPr>
          <a:lstStyle/>
          <a:p>
            <a:r>
              <a:rPr lang="en-US" dirty="0" smtClean="0"/>
              <a:t>Partial </a:t>
            </a:r>
            <a:r>
              <a:rPr lang="en-US" dirty="0" err="1" smtClean="0"/>
              <a:t>algorithmization</a:t>
            </a:r>
            <a:r>
              <a:rPr lang="en-US" dirty="0" smtClean="0"/>
              <a:t> regulates only the sequence of operations and individual procedures. For many procedures, there are no requirements for the mechanism and procedure for their implementation. Naturally, with such a level of regulation of the procedures performed, the degree of influence of the personality of the consultant (diagnostician) describing the object on the final results increases.</a:t>
            </a:r>
          </a:p>
          <a:p>
            <a:r>
              <a:rPr lang="en-US" dirty="0" smtClean="0"/>
              <a:t>Weak </a:t>
            </a:r>
            <a:r>
              <a:rPr lang="en-US" dirty="0" err="1" smtClean="0"/>
              <a:t>algorithmization</a:t>
            </a:r>
            <a:r>
              <a:rPr lang="en-US" dirty="0" smtClean="0"/>
              <a:t> implies an almost complete lack of standardization and </a:t>
            </a:r>
            <a:r>
              <a:rPr lang="en-US" dirty="0" err="1" smtClean="0"/>
              <a:t>algorithmization</a:t>
            </a:r>
            <a:r>
              <a:rPr lang="en-US" dirty="0" smtClean="0"/>
              <a:t>. The technology describes only the general contours of the procedures and, in some cases, the sequence of some of the operations performed. In this case, the results of the description strongly depend on the qualifications of the consultant diagnostician, who is able to interpret the data more freely.</a:t>
            </a:r>
            <a:endParaRPr lang="ru-RU" dirty="0"/>
          </a:p>
        </p:txBody>
      </p:sp>
    </p:spTree>
    <p:extLst>
      <p:ext uri="{BB962C8B-B14F-4D97-AF65-F5344CB8AC3E}">
        <p14:creationId xmlns:p14="http://schemas.microsoft.com/office/powerpoint/2010/main" val="2480050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1601</Words>
  <Application>Microsoft Office PowerPoint</Application>
  <PresentationFormat>Широкоэкранный</PresentationFormat>
  <Paragraphs>57</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Calibri</vt:lpstr>
      <vt:lpstr>Calibri Light</vt:lpstr>
      <vt:lpstr>Тема Office</vt:lpstr>
      <vt:lpstr>Diagnostics of political situations</vt:lpstr>
      <vt:lpstr>POLITICAL DIAGNOSTICS is the teaching of political science methods and principles of cognition of political phenomena and processes leading to the "diagnosis", a qualified assessment of the political situation.  Political diagnostics is, firstly, the analysis of the state of subjects and processes of politics, the identification of problems of their functioning and development trends. Secondly, it is a set of principles and methods for establishing a political diagnosis, studying political processes. Political diagnostics can be general and private.  </vt:lpstr>
      <vt:lpstr>The result of the first is the problem field of the object being diagnosed, i.e. the scheme of the identified problems, taking into account their hierarchical significance. In this scheme, the starting political problem is highlighted, under which a private diagnosis is brought.  A wide variety of techniques and methods borrowed from various social sciences are used to diagnose political: testing, surveys, observation, experimental research, document analysis, etc. In the arsenal of political diagnostics there are also special methods of individual social sciences (psychological diagnostics, social psychology, sociometry) and natural sciences (non-mathematical modeling, programming, statistical sampling, computer graphics, etc.). </vt:lpstr>
      <vt:lpstr>The political tension is based on dissatisfaction with the state and development of political relations. For her, politics is an end in itself, and other relations (social, economic, domestic and others) can be used as a means to escalate tensions and achieve political goals. For example, certain political forces (parties, elites, movements) escalate social tension in various ways, organize and provoke mass events (rallies, demonstrations, strikes), motivating this by the need to protect people's social interests.  At the same time, they seek to give real and imaginary problems a political character. But in reality, the main goal of all these events is to increase the political status of the organizers, i.e. a political goal. The political tension is based on dissatisfaction with the state and development of political relations. For her, politics is an end in itself, and other relations (social, economic, domestic and others) can be used as a means to escalate tensions and achieve political goals.</vt:lpstr>
      <vt:lpstr>In the political sphere, the concept of "diagnostics" is understood as the study of the political motives and causes of the behavior of an individual, a group; the search for social determinants of processes and phenomena occurring in the socio-political sphere. In the management of the political sphere, the process of forming specific means of obtaining information about objects located in the sphere of political interests of the subject of management is considered.  Today, the term "political diagnostics" has not yet entered a wide scientific circulation, and politicians, pronouncing this expression, put different meanings into it. The term "political diagnostics" is not in any dictionary published in the country. The essence of political diagnostics consists in using various methods to analyze the political sphere, as well as in the presence of a public need to study it, predict the future state of the object.  Political diagnostics is equal along with economic and social diagnostics. It is aimed at identifying a whole range of factors that characterize political systems, processes or phenomena. Sociological methods (surveys, expert assessments, observations, game analysis methods) are used as the main methods and methods of political diagnostics, and objective methods of analysis (statistical, document analysis) are used as additional methods, that is, this technology has many common methods and means of collecting information used by other sciences and disciplines.</vt:lpstr>
      <vt:lpstr>The essence of this tool is a complete description of social and/or political objects based on original methods. This group of specialists for the first time in domestic practice applied the concept of "diagnostics" as one of the types of information tools.  The specificity of political diagnostics as a means of obtaining information consists in considering it as a process or a specific type of activity within the framework of management consulting related to the identification of "weak points" of political objects (political leaders and organizations) and processes of "pain points" of a political organization.  The object of diagnostics is a controlled political object, and the scope of its application is the use of diagnostics in the monitoring system of the states of various controlled objects (mass media, political movements and leaders, political relations, etc.).</vt:lpstr>
      <vt:lpstr>Measuring the state of the political situation and tension.</vt:lpstr>
      <vt:lpstr>The signs of the object according to the marked classification grounds.</vt:lpstr>
      <vt:lpstr>The signs of the object according to the marked classification grounds.</vt:lpstr>
      <vt:lpstr>Differences in the degree of formalization of indicators describing the condition of the diagnosed object are proposed to be analyzed in three ways:</vt:lpstr>
      <vt:lpstr>Презентация PowerPoint</vt:lpstr>
      <vt:lpstr>Individual politicians, political organizations, a fragment of political actions, political phenomena and processes, etc. can act as an object of description (diagnostics).</vt:lpstr>
      <vt:lpstr>Among the most frequently used sources for obtaining information about the state of an object of interest to a political consultant are:</vt:lpstr>
      <vt:lpstr>The system of diagnostics of a political object should be applied taking into account the following features:</vt:lpstr>
      <vt:lpstr>It is not uncommon for third-party political audit services to be involved to diagnose the political situation, political relations and the place of a particular political organization in them (from Lat. auditus — listening, listening, English audit).  Political audit is an analysis, control of the political activities of an organization or the activities of a political organization as a whole by special audit firms. It is not uncommon for third-party political audit services to be involved to diagnose the political situation, political relations and the place of a particular political organization in them (from Lat. auditus — listening, listening, English audit). Political audit is an analysis, control of the political activities of an organization or the activities of a political organization as a whole by special audit firms.</vt:lpstr>
      <vt:lpstr>Work on the diagnosis of the political situation and the state of political tension should be carried out in stages. Let 's highlight the main ones: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Diagnosis of political situations</dc:title>
  <dc:creator>User</dc:creator>
  <cp:lastModifiedBy>User</cp:lastModifiedBy>
  <cp:revision>10</cp:revision>
  <dcterms:created xsi:type="dcterms:W3CDTF">2022-11-17T06:52:58Z</dcterms:created>
  <dcterms:modified xsi:type="dcterms:W3CDTF">2022-11-17T11:46:16Z</dcterms:modified>
</cp:coreProperties>
</file>